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0"/>
  </p:handoutMasterIdLst>
  <p:sldIdLst>
    <p:sldId id="288" r:id="rId3"/>
    <p:sldId id="621" r:id="rId5"/>
    <p:sldId id="289" r:id="rId6"/>
    <p:sldId id="295" r:id="rId7"/>
    <p:sldId id="303" r:id="rId8"/>
    <p:sldId id="589" r:id="rId9"/>
    <p:sldId id="590" r:id="rId10"/>
    <p:sldId id="506" r:id="rId11"/>
    <p:sldId id="438" r:id="rId12"/>
    <p:sldId id="507" r:id="rId13"/>
    <p:sldId id="591" r:id="rId14"/>
    <p:sldId id="593" r:id="rId15"/>
    <p:sldId id="595" r:id="rId16"/>
    <p:sldId id="596" r:id="rId17"/>
    <p:sldId id="439" r:id="rId18"/>
    <p:sldId id="610" r:id="rId19"/>
    <p:sldId id="509" r:id="rId20"/>
    <p:sldId id="597" r:id="rId21"/>
    <p:sldId id="514" r:id="rId22"/>
    <p:sldId id="519" r:id="rId23"/>
    <p:sldId id="520" r:id="rId24"/>
    <p:sldId id="521" r:id="rId25"/>
    <p:sldId id="522" r:id="rId26"/>
    <p:sldId id="513" r:id="rId27"/>
    <p:sldId id="512" r:id="rId28"/>
    <p:sldId id="646" r:id="rId29"/>
  </p:sldIdLst>
  <p:sldSz cx="9144000" cy="5143500" type="screen16x9"/>
  <p:notesSz cx="6858000" cy="9144000"/>
  <p:custDataLst>
    <p:tags r:id="rId35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14" userDrawn="1">
          <p15:clr>
            <a:srgbClr val="A4A3A4"/>
          </p15:clr>
        </p15:guide>
        <p15:guide id="2" pos="284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75" d="100"/>
          <a:sy n="75" d="100"/>
        </p:scale>
        <p:origin x="-162" y="-1476"/>
      </p:cViewPr>
      <p:guideLst>
        <p:guide orient="horz" pos="1714"/>
        <p:guide pos="28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gs" Target="tags/tag22.xml"/><Relationship Id="rId34" Type="http://schemas.openxmlformats.org/officeDocument/2006/relationships/commentAuthors" Target="commentAuthors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8BE76-29C8-41AB-8544-889D89FA4F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AD677-048F-409F-AACD-0A0B5EF61C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E734D7E-DDC1-43BA-BA84-4A1CFE3D341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0" y="482600"/>
            <a:ext cx="9144000" cy="45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254000" y="113268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6293228" y="29259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6" Type="http://schemas.openxmlformats.org/officeDocument/2006/relationships/tags" Target="../tags/tag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1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tags" Target="../tags/tag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9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6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6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slide" Target="slide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slide" Target="slide4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8.xml"/><Relationship Id="rId11" Type="http://schemas.openxmlformats.org/officeDocument/2006/relationships/tags" Target="../tags/tag7.xml"/><Relationship Id="rId10" Type="http://schemas.openxmlformats.org/officeDocument/2006/relationships/slide" Target="slide3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7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tags" Target="../tags/tag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5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1663065"/>
            <a:ext cx="2453005" cy="35242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217378" y="436017"/>
            <a:ext cx="1331018" cy="3851008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593975" y="1597025"/>
            <a:ext cx="3956050" cy="128460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舞</a:t>
            </a:r>
            <a:r>
              <a:rPr lang="en-US" altLang="zh-CN" sz="4800" b="1" dirty="0">
                <a:solidFill>
                  <a:srgbClr val="7030A0"/>
                </a:solidFill>
                <a:cs typeface="+mn-ea"/>
                <a:sym typeface="+mn-lt"/>
              </a:rPr>
              <a:t>  </a:t>
            </a:r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蹈</a:t>
            </a:r>
            <a:r>
              <a:rPr lang="en-US" altLang="zh-CN" sz="4800" b="1" dirty="0">
                <a:solidFill>
                  <a:srgbClr val="7030A0"/>
                </a:solidFill>
                <a:cs typeface="+mn-ea"/>
                <a:sym typeface="+mn-lt"/>
              </a:rPr>
              <a:t>  </a:t>
            </a:r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鉴</a:t>
            </a:r>
            <a:r>
              <a:rPr lang="en-US" altLang="zh-CN" sz="4800" b="1" dirty="0">
                <a:solidFill>
                  <a:srgbClr val="7030A0"/>
                </a:solidFill>
                <a:cs typeface="+mn-ea"/>
                <a:sym typeface="+mn-lt"/>
              </a:rPr>
              <a:t>  </a:t>
            </a:r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赏</a:t>
            </a:r>
            <a:endParaRPr lang="zh-CN" altLang="zh-CN" sz="48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screen"/>
          <a:stretch>
            <a:fillRect/>
          </a:stretch>
        </p:blipFill>
        <p:spPr>
          <a:xfrm>
            <a:off x="99398" y="4080303"/>
            <a:ext cx="1480593" cy="10631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70205" y="524510"/>
            <a:ext cx="7395845" cy="121602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>
                <a:latin typeface="黑体" panose="02010609060101010101" charset="-122"/>
                <a:ea typeface="黑体" panose="02010609060101010101" charset="-122"/>
              </a:rPr>
              <a:t>一、新媒体技术促进舞蹈创作</a:t>
            </a:r>
            <a:endParaRPr lang="en-US" altLang="zh-CN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6230" y="1297940"/>
            <a:ext cx="6610985" cy="26117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</a:t>
            </a:r>
            <a:r>
              <a:rPr lang="en-US" altLang="zh-CN" sz="20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新媒体舞蹈艺术的成熟，以被称为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“录像舞蹈”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的大量实验性舞蹈短片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的涌现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为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标志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外国舞蹈短片《失重》《男孩》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中国电视舞蹈作品《扇舞丹青》《伞》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</a:t>
            </a:r>
            <a:endParaRPr lang="zh-CN" altLang="en-US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4885" y="2749550"/>
            <a:ext cx="1614170" cy="36893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p>
            <a:pPr indent="284480"/>
            <a:r>
              <a:rPr lang="zh-CN" altLang="en-US" sz="2000" b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录像舞蹈</a:t>
            </a:r>
            <a:endParaRPr lang="zh-CN" altLang="en-US" sz="2000" b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406390" y="2101850"/>
            <a:ext cx="3239770" cy="2696817"/>
            <a:chOff x="8514" y="3116"/>
            <a:chExt cx="5102" cy="4441"/>
          </a:xfrm>
        </p:grpSpPr>
        <p:pic>
          <p:nvPicPr>
            <p:cNvPr id="4" name="图片 3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8514" y="3116"/>
              <a:ext cx="5102" cy="376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" name="文本框 4"/>
            <p:cNvSpPr txBox="1"/>
            <p:nvPr/>
          </p:nvSpPr>
          <p:spPr>
            <a:xfrm>
              <a:off x="8967" y="7014"/>
              <a:ext cx="4231" cy="54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noAutofit/>
            </a:bodyPr>
            <a:p>
              <a:pPr indent="284480"/>
              <a:r>
                <a:rPr lang="zh-CN" altLang="en-US" sz="1400">
                  <a:solidFill>
                    <a:srgbClr val="000000"/>
                  </a:solidFill>
                  <a:ea typeface="宋体" panose="02010600030101010101" pitchFamily="2" charset="-122"/>
                </a:rPr>
                <a:t>电视舞蹈《扇舞丹青》图片</a:t>
              </a:r>
              <a:endParaRPr lang="zh-CN" altLang="en-US" sz="1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73430" y="565785"/>
            <a:ext cx="7395845" cy="121602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4470" y="1510665"/>
            <a:ext cx="8070850" cy="26117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根据呈现方式的不同，国内的装置舞蹈可分为</a:t>
            </a:r>
            <a:r>
              <a:rPr lang="zh-CN" altLang="en-US" sz="1800" b="1">
                <a:solidFill>
                  <a:schemeClr val="accent3"/>
                </a:solidFill>
                <a:ea typeface="宋体" panose="02010600030101010101" pitchFamily="2" charset="-122"/>
              </a:rPr>
              <a:t>室内装置舞蹈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与</a:t>
            </a:r>
            <a:r>
              <a:rPr lang="zh-CN" altLang="en-US" sz="1800" b="1">
                <a:solidFill>
                  <a:schemeClr val="accent3"/>
                </a:solidFill>
                <a:ea typeface="宋体" panose="02010600030101010101" pitchFamily="2" charset="-122"/>
              </a:rPr>
              <a:t>实景演出。</a:t>
            </a:r>
            <a:endParaRPr lang="zh-CN" altLang="en-US" sz="1800" b="1">
              <a:solidFill>
                <a:schemeClr val="accent3"/>
              </a:solidFill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1800" b="1">
                <a:solidFill>
                  <a:schemeClr val="accent3"/>
                </a:solidFill>
                <a:ea typeface="宋体" panose="02010600030101010101" pitchFamily="2" charset="-122"/>
                <a:sym typeface="+mn-ea"/>
              </a:rPr>
              <a:t>室内装置舞蹈：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《画卷》</a:t>
            </a:r>
            <a:r>
              <a:rPr lang="zh-CN" alt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2008年北京奥运会开幕式</a:t>
            </a:r>
            <a:r>
              <a:rPr lang="zh-CN" alt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en-US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1800" b="1">
                <a:solidFill>
                  <a:schemeClr val="accent3"/>
                </a:solidFill>
                <a:ea typeface="宋体" panose="02010600030101010101" pitchFamily="2" charset="-122"/>
                <a:sym typeface="+mn-ea"/>
              </a:rPr>
              <a:t>实景演出：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《印象刘三姐》《印象丽江》《印象西湖》等印象系列作品        </a:t>
            </a:r>
            <a:endParaRPr lang="zh-CN" altLang="en-US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7220" y="741680"/>
            <a:ext cx="1614170" cy="36893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p>
            <a:pPr indent="284480"/>
            <a:r>
              <a:rPr lang="zh-CN" altLang="en-US" sz="2000" b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装置舞蹈</a:t>
            </a:r>
            <a:endParaRPr lang="zh-CN" altLang="en-US" sz="2000" b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73430" y="565785"/>
            <a:ext cx="7395845" cy="121602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72795" y="1271905"/>
            <a:ext cx="7280275" cy="260032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sz="1800"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sz="1800"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sz="1800"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>
                <a:ea typeface="宋体" panose="02010600030101010101" pitchFamily="2" charset="-122"/>
              </a:rPr>
              <a:t> </a:t>
            </a: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重新发现身体、思考身体，改变舞蹈的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审美方式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，运用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新技术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寻找艺术创作的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新规律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流程图: 资料带 2"/>
          <p:cNvSpPr/>
          <p:nvPr/>
        </p:nvSpPr>
        <p:spPr>
          <a:xfrm>
            <a:off x="662305" y="876300"/>
            <a:ext cx="1660525" cy="829945"/>
          </a:xfrm>
          <a:prstGeom prst="flowChartPunchedTap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>
                <a:latin typeface="黑体" panose="02010609060101010101" charset="-122"/>
                <a:ea typeface="黑体" panose="02010609060101010101" charset="-122"/>
              </a:rPr>
              <a:t>新媒体舞蹈</a:t>
            </a:r>
            <a:endParaRPr lang="zh-CN" altLang="en-US" sz="200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73430" y="565785"/>
            <a:ext cx="7395845" cy="121602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73430" y="1265555"/>
            <a:ext cx="7764145" cy="26117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sz="1800"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舞蹈与科技的深度融合，探索人体与声、光、电的多种可能，使舞蹈的主体不仅包含人的肢体动作，还包括新媒体技术塑造出的虚拟空间、虚拟人物，或者是数字屏幕、互动装置等，它体现了</a:t>
            </a:r>
            <a:r>
              <a:rPr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人与技术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融于一体的崭新舞蹈艺术特征，贯通了已知与未知世界，在梦想与现实的边界，为观众创造丰富的想象空间。  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流程图: 资料带 2"/>
          <p:cNvSpPr/>
          <p:nvPr/>
        </p:nvSpPr>
        <p:spPr>
          <a:xfrm>
            <a:off x="662305" y="876300"/>
            <a:ext cx="1660525" cy="829945"/>
          </a:xfrm>
          <a:prstGeom prst="flowChartPunchedTap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>
                <a:latin typeface="黑体" panose="02010609060101010101" charset="-122"/>
                <a:ea typeface="黑体" panose="02010609060101010101" charset="-122"/>
              </a:rPr>
              <a:t>新媒体舞蹈</a:t>
            </a:r>
            <a:endParaRPr lang="zh-CN" altLang="en-US" sz="200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73430" y="565785"/>
            <a:ext cx="7395845" cy="121602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73430" y="851535"/>
            <a:ext cx="7764145" cy="325755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sz="1800"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《唐宫夜宴》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2021年河南广播电视台春晚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《金面》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2022年央视春晚）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《唐宫夜宴》《洛神水赋》《端午奇妙游》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（河南卫视电视节目）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《舞千年》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（2021年，B站与河南卫视共同推出的文化剧情舞蹈节目）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新媒体舞蹈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以媒体、科技与舞蹈的融合创新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，给观众带来非凡的艺术体验，并促使更多人关注舞蹈、了解舞蹈、模仿舞蹈、创作舞蹈。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流程图: 资料带 2"/>
          <p:cNvSpPr/>
          <p:nvPr/>
        </p:nvSpPr>
        <p:spPr>
          <a:xfrm>
            <a:off x="662305" y="656590"/>
            <a:ext cx="1660525" cy="829945"/>
          </a:xfrm>
          <a:prstGeom prst="flowChartPunchedTap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>
                <a:latin typeface="黑体" panose="02010609060101010101" charset="-122"/>
                <a:ea typeface="黑体" panose="02010609060101010101" charset="-122"/>
              </a:rPr>
              <a:t>新媒体舞蹈</a:t>
            </a:r>
            <a:endParaRPr lang="zh-CN" altLang="en-US" sz="200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24790" y="342265"/>
            <a:ext cx="7395845" cy="66230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>
                <a:latin typeface="黑体" panose="02010609060101010101" charset="-122"/>
                <a:ea typeface="黑体" panose="02010609060101010101" charset="-122"/>
              </a:rPr>
              <a:t>二、新媒体技术促进舞蹈传播</a:t>
            </a:r>
            <a:endParaRPr lang="en-US" altLang="zh-CN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9455" y="1183640"/>
            <a:ext cx="7600315" cy="329819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p>
            <a:pPr indent="284480" fontAlgn="auto">
              <a:lnSpc>
                <a:spcPct val="125000"/>
              </a:lnSpc>
            </a:pPr>
            <a:r>
              <a:rPr lang="en-US" altLang="zh-CN" sz="1800" b="0">
                <a:solidFill>
                  <a:srgbClr val="000000"/>
                </a:solidFill>
                <a:ea typeface="宋体" panose="02010600030101010101" pitchFamily="2" charset="-122"/>
              </a:rPr>
              <a:t>   </a:t>
            </a:r>
            <a:r>
              <a:rPr sz="18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通过“舞蹈电视”传播（CCTV 电视舞蹈大赛、《舞蹈世界》《舞林大会》《中国好舞蹈》《舞蹈风暴》</a:t>
            </a:r>
            <a:r>
              <a:rPr lang="zh-CN" sz="18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等</a:t>
            </a:r>
            <a:r>
              <a:rPr sz="18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sz="1800" b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 fontAlgn="auto">
              <a:lnSpc>
                <a:spcPct val="125000"/>
              </a:lnSpc>
            </a:pPr>
            <a:r>
              <a:rPr sz="18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通过</a:t>
            </a:r>
            <a:r>
              <a:rPr lang="zh-CN" sz="18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网络传播（河南卫视《唐宫夜宴》的网络出圈，文化剧情类舞蹈节目《舞千年》等）</a:t>
            </a:r>
            <a:endParaRPr lang="zh-CN" sz="1800" b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六角星 4"/>
          <p:cNvSpPr/>
          <p:nvPr/>
        </p:nvSpPr>
        <p:spPr>
          <a:xfrm>
            <a:off x="892810" y="1248410"/>
            <a:ext cx="299720" cy="334645"/>
          </a:xfrm>
          <a:prstGeom prst="star6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六角星 5"/>
          <p:cNvSpPr/>
          <p:nvPr>
            <p:custDataLst>
              <p:tags r:id="rId1"/>
            </p:custDataLst>
          </p:nvPr>
        </p:nvSpPr>
        <p:spPr>
          <a:xfrm>
            <a:off x="892810" y="1918335"/>
            <a:ext cx="299720" cy="334645"/>
          </a:xfrm>
          <a:prstGeom prst="star6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7" name="图片 6" descr="0368b7339ee140bd82a801fb43e9a7fe"/>
          <p:cNvPicPr>
            <a:picLocks noChangeAspect="1"/>
          </p:cNvPicPr>
          <p:nvPr/>
        </p:nvPicPr>
        <p:blipFill>
          <a:blip r:embed="rId2"/>
          <a:srcRect l="27329" r="638" b="11559"/>
          <a:stretch>
            <a:fillRect/>
          </a:stretch>
        </p:blipFill>
        <p:spPr>
          <a:xfrm>
            <a:off x="396875" y="2919095"/>
            <a:ext cx="3143250" cy="2087880"/>
          </a:xfrm>
          <a:prstGeom prst="rect">
            <a:avLst/>
          </a:prstGeom>
        </p:spPr>
      </p:pic>
      <p:pic>
        <p:nvPicPr>
          <p:cNvPr id="8" name="图片 7" descr="u=1902175352,91069436&amp;fm=173&amp;app=25&amp;f=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0125" y="2919095"/>
            <a:ext cx="2085340" cy="2108835"/>
          </a:xfrm>
          <a:prstGeom prst="rect">
            <a:avLst/>
          </a:prstGeom>
        </p:spPr>
      </p:pic>
      <p:pic>
        <p:nvPicPr>
          <p:cNvPr id="9" name="图片 8" descr="t01ecf5b50e9eb48d1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5465" y="2918460"/>
            <a:ext cx="1388110" cy="2088515"/>
          </a:xfrm>
          <a:prstGeom prst="rect">
            <a:avLst/>
          </a:prstGeom>
        </p:spPr>
      </p:pic>
      <p:pic>
        <p:nvPicPr>
          <p:cNvPr id="10" name="图片 9" descr="t01b4f3a52e5331314a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2930" y="2918460"/>
            <a:ext cx="1703705" cy="21094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91515" y="964565"/>
            <a:ext cx="7583170" cy="15811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 b="0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2425" y="651510"/>
            <a:ext cx="8260715" cy="366712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lvl="0" indent="284480" algn="l">
              <a:lnSpc>
                <a:spcPct val="150000"/>
              </a:lnSpc>
              <a:buClrTx/>
              <a:buSzTx/>
              <a:buFontTx/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新媒体技术的发展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变革了舞蹈作品接受与传播的方式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：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indent="284480" algn="l">
              <a:lnSpc>
                <a:spcPct val="150000"/>
              </a:lnSpc>
              <a:buClrTx/>
              <a:buSzTx/>
              <a:buFontTx/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indent="284480" algn="l">
              <a:lnSpc>
                <a:spcPct val="150000"/>
              </a:lnSpc>
              <a:buClrTx/>
              <a:buSzTx/>
              <a:buFontTx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其一，新媒体舞蹈借助丰富的表现形式、舞台的虚拟化效果等，赋予舞台空间更多的可能性，带给观众身临其境的“沉浸式”体验；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indent="284480" algn="l">
              <a:lnSpc>
                <a:spcPct val="150000"/>
              </a:lnSpc>
              <a:buClrTx/>
              <a:buSzTx/>
              <a:buFontTx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其二，新媒体具有海量性、交互性、即时性、共享性等特点，观众观看和传播舞蹈的渠道增多，新媒体为更多观众所选择；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indent="284480" algn="l">
              <a:lnSpc>
                <a:spcPct val="150000"/>
              </a:lnSpc>
              <a:buClrTx/>
              <a:buSzTx/>
              <a:buFontTx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其三，新媒体促使“新观众”的产生——“具有现代艺术欣赏经验和一定创作参与意识的交互性新观众”，在一定情况下，借助投影、虚拟现实技术等科技手段，他们也会转换为创作者或是表演者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91515" y="964565"/>
            <a:ext cx="7583170" cy="15811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 b="0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38175" y="1323975"/>
            <a:ext cx="7583805" cy="311721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lvl="0" indent="28448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在新时代的变革与信息、技术的冲击之下，中国舞蹈必将在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科学技术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的支持与参与下，不断改变自身的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创作方式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存在方式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与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传播方式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，寻找舞蹈与科技共生共存的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“平衡点”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，既能实现中国舞蹈在现代技术下的华丽“变身”，又能坚守住舞蹈本体的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“初心”。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91515" y="964565"/>
            <a:ext cx="7583170" cy="15811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 b="0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90880" y="1233805"/>
            <a:ext cx="7583805" cy="311721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lvl="0" indent="28448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800">
                <a:ea typeface="宋体" panose="02010600030101010101" pitchFamily="2" charset="-122"/>
                <a:sym typeface="+mn-ea"/>
              </a:rPr>
              <a:t> 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新媒体舞蹈的发展，需要不断探索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舞蹈表达的形式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和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舞蹈传播的途径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，我们要跨时代、跨地域、跨文化、跨媒体，实现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中国舞蹈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中华文化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的推广与传播，讲好中国故事、弘扬中国精神、传承中国文化，</a:t>
            </a:r>
            <a:r>
              <a:rPr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以科技、文化赋能舞蹈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，融文化传统、多种艺术、全新技术为一体，运用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新媒体技术进行推广传播，以彰显中国传统文化自信，激发民族自豪感与自信心。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09402" y="296979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0" name="MH_Title"/>
          <p:cNvSpPr/>
          <p:nvPr>
            <p:custDataLst>
              <p:tags r:id="rId4"/>
            </p:custDataLst>
          </p:nvPr>
        </p:nvSpPr>
        <p:spPr>
          <a:xfrm>
            <a:off x="2431415" y="2263140"/>
            <a:ext cx="3938270" cy="498475"/>
          </a:xfrm>
          <a:prstGeom prst="rect">
            <a:avLst/>
          </a:prstGeom>
          <a:solidFill>
            <a:srgbClr val="C677D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100" b="1" dirty="0">
                <a:solidFill>
                  <a:srgbClr val="FFFFFF"/>
                </a:solidFill>
                <a:cs typeface="+mn-ea"/>
                <a:sym typeface="+mn-lt"/>
              </a:rPr>
              <a:t>   </a:t>
            </a:r>
            <a:r>
              <a:rPr lang="zh-CN" altLang="en-US" sz="2100" b="1" dirty="0">
                <a:solidFill>
                  <a:srgbClr val="FFFFFF"/>
                </a:solidFill>
                <a:cs typeface="+mn-ea"/>
                <a:sym typeface="+mn-lt"/>
              </a:rPr>
              <a:t> 新媒体舞蹈作品鉴赏</a:t>
            </a:r>
            <a:endParaRPr lang="zh-CN" altLang="en-US" sz="21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MH_Number"/>
          <p:cNvSpPr/>
          <p:nvPr>
            <p:custDataLst>
              <p:tags r:id="rId5"/>
            </p:custDataLst>
          </p:nvPr>
        </p:nvSpPr>
        <p:spPr>
          <a:xfrm>
            <a:off x="1851117" y="2088272"/>
            <a:ext cx="580291" cy="673426"/>
          </a:xfrm>
          <a:custGeom>
            <a:avLst/>
            <a:gdLst>
              <a:gd name="connsiteX0" fmla="*/ 0 w 640080"/>
              <a:gd name="connsiteY0" fmla="*/ 0 h 662940"/>
              <a:gd name="connsiteX1" fmla="*/ 0 w 640080"/>
              <a:gd name="connsiteY1" fmla="*/ 502920 h 662940"/>
              <a:gd name="connsiteX2" fmla="*/ 640080 w 640080"/>
              <a:gd name="connsiteY2" fmla="*/ 662940 h 662940"/>
              <a:gd name="connsiteX3" fmla="*/ 640080 w 640080"/>
              <a:gd name="connsiteY3" fmla="*/ 160020 h 662940"/>
              <a:gd name="connsiteX4" fmla="*/ 0 w 640080"/>
              <a:gd name="connsiteY4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662940">
                <a:moveTo>
                  <a:pt x="0" y="0"/>
                </a:moveTo>
                <a:lnTo>
                  <a:pt x="0" y="502920"/>
                </a:lnTo>
                <a:lnTo>
                  <a:pt x="640080" y="662940"/>
                </a:lnTo>
                <a:lnTo>
                  <a:pt x="640080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9836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3600" b="1" dirty="0">
                <a:solidFill>
                  <a:srgbClr val="FFFFFF"/>
                </a:solidFill>
                <a:cs typeface="+mn-ea"/>
                <a:sym typeface="+mn-lt"/>
              </a:rPr>
              <a:t>3</a:t>
            </a:r>
            <a:endParaRPr lang="en-US" altLang="zh-CN" sz="36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bldLvl="0" animBg="1"/>
      <p:bldP spid="2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1659255"/>
            <a:ext cx="2453005" cy="35242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611110" y="1837055"/>
            <a:ext cx="842645" cy="24422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screen"/>
          <a:stretch>
            <a:fillRect/>
          </a:stretch>
        </p:blipFill>
        <p:spPr>
          <a:xfrm>
            <a:off x="99398" y="4080303"/>
            <a:ext cx="1480593" cy="106319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144743" y="1347175"/>
            <a:ext cx="455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600" b="1" dirty="0">
                <a:solidFill>
                  <a:srgbClr val="7030A0"/>
                </a:solidFill>
                <a:cs typeface="+mn-ea"/>
                <a:sym typeface="+mn-lt"/>
              </a:rPr>
              <a:t>第十二章 </a:t>
            </a:r>
            <a:r>
              <a:rPr lang="en-US" altLang="zh-CN" sz="3600" b="1" dirty="0">
                <a:solidFill>
                  <a:srgbClr val="7030A0"/>
                </a:solidFill>
                <a:cs typeface="+mn-ea"/>
                <a:sym typeface="+mn-lt"/>
              </a:rPr>
              <a:t> </a:t>
            </a:r>
            <a:r>
              <a:rPr lang="zh-CN" altLang="en-US" sz="3600" b="1" dirty="0">
                <a:solidFill>
                  <a:srgbClr val="7030A0"/>
                </a:solidFill>
                <a:cs typeface="+mn-ea"/>
                <a:sym typeface="+mn-lt"/>
              </a:rPr>
              <a:t>新媒体舞蹈</a:t>
            </a:r>
            <a:endParaRPr lang="en-US" altLang="zh-CN" sz="36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3288030" y="83947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《失重》（《Weightless》）</a:t>
            </a:r>
            <a:endParaRPr lang="zh-CN" sz="2400" b="1">
              <a:ea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89915" y="3018155"/>
            <a:ext cx="7778115" cy="13608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ea typeface="宋体" panose="02010600030101010101" pitchFamily="2" charset="-122"/>
              </a:rPr>
              <a:t>                                             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该作品为一个瑞士录像舞蹈，一个舞蹈与影像结合的新媒体舞蹈作品。它渗透着丰富的创意与想象，以舞蹈语言为载体，以影像技术手段呈现了不可能的“时、空、力”。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610" name="IM 2610"/>
          <p:cNvPicPr/>
          <p:nvPr/>
        </p:nvPicPr>
        <p:blipFill>
          <a:blip r:embed="rId1"/>
          <a:stretch>
            <a:fillRect/>
          </a:stretch>
        </p:blipFill>
        <p:spPr>
          <a:xfrm>
            <a:off x="184150" y="139065"/>
            <a:ext cx="3261360" cy="20688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761105" y="1704975"/>
            <a:ext cx="4250690" cy="10528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spAutoFit/>
          </a:bodyPr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zh-CN" sz="1600" b="1">
                <a:ea typeface="宋体" panose="02010600030101010101" pitchFamily="2" charset="-122"/>
                <a:sym typeface="+mn-ea"/>
              </a:rPr>
              <a:t>一、</a:t>
            </a:r>
            <a:r>
              <a:rPr lang="zh-CN" sz="1600" b="1">
                <a:ea typeface="宋体" panose="02010600030101010101" pitchFamily="2" charset="-122"/>
                <a:sym typeface="+mn-ea"/>
              </a:rPr>
              <a:t>基本信息</a:t>
            </a:r>
            <a:br>
              <a:rPr lang="zh-CN" sz="1600" b="1">
                <a:ea typeface="宋体" panose="02010600030101010101" pitchFamily="2" charset="-122"/>
                <a:sym typeface="+mn-ea"/>
              </a:rPr>
            </a:br>
            <a:r>
              <a:rPr lang="en-US" altLang="zh-CN" sz="1800" b="1">
                <a:ea typeface="宋体" panose="02010600030101010101" pitchFamily="2" charset="-122"/>
                <a:sym typeface="+mn-ea"/>
              </a:rPr>
              <a:t> </a:t>
            </a:r>
            <a:r>
              <a:rPr lang="zh-CN"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 lang="en-US" altLang="zh-CN"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1. 国家：瑞士</a:t>
            </a:r>
            <a:endParaRPr lang="en-US" altLang="zh-CN" sz="16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en-US" altLang="zh-CN"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 导演：Erika Janunger</a:t>
            </a:r>
            <a:endParaRPr lang="zh-CN" sz="1600" b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2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273425" y="1200785"/>
            <a:ext cx="4982210" cy="300672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1.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首映时间：2011年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2.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导演：维姆·文德斯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3.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演出单位：德国乌帕塔尔舞剧团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4.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获奖情况：第61届德国电影奖金质电影奖最佳纪录片奖，最佳导演提名；第24届欧洲电影奖最佳纪录片奖；第84届奥斯卡金像奖最佳纪录长片提名；第65届英国电影和电视艺术学院奖电影奖-最佳非英语片提名；2022年，入选海南岛国际电影节首批展映片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75635" y="56896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《皮</a:t>
            </a:r>
            <a:r>
              <a:rPr lang="en-US" altLang="zh-CN" sz="2400" b="1">
                <a:ea typeface="宋体" panose="02010600030101010101" pitchFamily="2" charset="-122"/>
              </a:rPr>
              <a:t>  </a:t>
            </a:r>
            <a:r>
              <a:rPr lang="zh-CN" sz="2400" b="1">
                <a:ea typeface="宋体" panose="02010600030101010101" pitchFamily="2" charset="-122"/>
              </a:rPr>
              <a:t>娜》</a:t>
            </a:r>
            <a:endParaRPr lang="zh-CN" sz="2400" b="1">
              <a:ea typeface="宋体" panose="02010600030101010101" pitchFamily="2" charset="-122"/>
            </a:endParaRPr>
          </a:p>
        </p:txBody>
      </p:sp>
      <p:pic>
        <p:nvPicPr>
          <p:cNvPr id="2632" name="IM 2632"/>
          <p:cNvPicPr/>
          <p:nvPr/>
        </p:nvPicPr>
        <p:blipFill>
          <a:blip r:embed="rId1"/>
          <a:stretch>
            <a:fillRect/>
          </a:stretch>
        </p:blipFill>
        <p:spPr>
          <a:xfrm>
            <a:off x="260350" y="123825"/>
            <a:ext cx="2260600" cy="30899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67125" y="501015"/>
            <a:ext cx="44443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zh-CN" sz="2400" b="1">
                <a:latin typeface="Calibri" panose="020F0502020204030204" pitchFamily="34" charset="0"/>
                <a:ea typeface="宋体" panose="02010600030101010101" pitchFamily="2" charset="-122"/>
              </a:rPr>
              <a:t>《画</a:t>
            </a:r>
            <a:r>
              <a:rPr lang="en-US" altLang="zh-CN" sz="2400" b="1">
                <a:latin typeface="Calibri" panose="020F0502020204030204" pitchFamily="34" charset="0"/>
                <a:ea typeface="宋体" panose="02010600030101010101" pitchFamily="2" charset="-122"/>
              </a:rPr>
              <a:t>  </a:t>
            </a:r>
            <a:r>
              <a:rPr lang="zh-CN" sz="2400" b="1">
                <a:latin typeface="Calibri" panose="020F0502020204030204" pitchFamily="34" charset="0"/>
                <a:ea typeface="宋体" panose="02010600030101010101" pitchFamily="2" charset="-122"/>
              </a:rPr>
              <a:t>卷》</a:t>
            </a:r>
            <a:endParaRPr lang="zh-CN" sz="24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47185" y="1178560"/>
            <a:ext cx="4269105" cy="204597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ea typeface="宋体" panose="02010600030101010101" pitchFamily="2" charset="-122"/>
              </a:rPr>
              <a:t>    </a:t>
            </a:r>
            <a:r>
              <a:rPr lang="zh-CN" altLang="en-US" sz="1800" b="1">
                <a:ea typeface="宋体" panose="02010600030101010101" pitchFamily="2" charset="-122"/>
              </a:rPr>
              <a:t>一、</a:t>
            </a:r>
            <a:r>
              <a:rPr lang="zh-CN" sz="1800" b="1">
                <a:ea typeface="宋体" panose="02010600030101010101" pitchFamily="2" charset="-122"/>
              </a:rPr>
              <a:t>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首演时间：2008年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2.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编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导：沈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伟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3.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作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曲：陈其钢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4.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音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效：陈雨黎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5.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古琴演奏：陈雷激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658" name="IM 2658"/>
          <p:cNvPicPr/>
          <p:nvPr/>
        </p:nvPicPr>
        <p:blipFill>
          <a:blip r:embed="rId1"/>
          <a:stretch>
            <a:fillRect/>
          </a:stretch>
        </p:blipFill>
        <p:spPr>
          <a:xfrm>
            <a:off x="72390" y="110490"/>
            <a:ext cx="3594735" cy="209994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20675" y="3474085"/>
            <a:ext cx="8095615" cy="12757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2008年北京奥运会开幕式上</a:t>
            </a:r>
            <a:r>
              <a:rPr lang="zh-CN" altLang="en-US" sz="16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16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一幅中国水墨《画卷》令全世界为之惊叹。在表演场地中，这幅画卷缓缓展开</a:t>
            </a:r>
            <a:r>
              <a:rPr lang="zh-CN" altLang="en-US" sz="16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16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利用卷轴装置将意蕴丰富</a:t>
            </a:r>
            <a:r>
              <a:rPr lang="zh-CN" altLang="en-US" sz="16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</a:t>
            </a:r>
            <a:r>
              <a:rPr lang="en-US" altLang="zh-CN" sz="16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中国文化融入其间。画卷中央的矩形空间里，一群黑衣舞者尽情舞动，时而与卷轴上的山水画卷相互交融，时而与气韵生动的书法字体相得益彰，展现出独特的艺术魅力</a:t>
            </a:r>
            <a:r>
              <a:rPr lang="zh-CN" altLang="en-US" sz="16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1600" b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194050" y="837565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altLang="en-US" sz="2400" b="1">
                <a:ea typeface="宋体" panose="02010600030101010101" pitchFamily="2" charset="-122"/>
              </a:rPr>
              <a:t>《唐宫夜宴》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82365" y="1564005"/>
            <a:ext cx="4754245" cy="30949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marL="284480" indent="-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</a:t>
            </a:r>
            <a:r>
              <a:rPr 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基本信息</a:t>
            </a:r>
            <a:endParaRPr lang="zh-CN" sz="1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4480" indent="-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首演时间：2020年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4480" indent="-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2.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编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导：陈琳、袁时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4480" indent="-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3.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作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曲：张镒麟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4480" indent="-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4.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演出单位：郑州歌舞剧院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4480" indent="-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5.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获奖情况：第十二届中国舞蹈“荷花奖”古典舞获奖提名；2021年入选“第二届中国舞蹈优秀作品集萃”名录；2022年9月，入选2021十大年度国家IP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670" name="IM 2670"/>
          <p:cNvPicPr/>
          <p:nvPr/>
        </p:nvPicPr>
        <p:blipFill>
          <a:blip r:embed="rId1"/>
          <a:stretch>
            <a:fillRect/>
          </a:stretch>
        </p:blipFill>
        <p:spPr>
          <a:xfrm>
            <a:off x="113665" y="133985"/>
            <a:ext cx="3367405" cy="21520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1000"/>
                                        <p:tgtEl>
                                          <p:spTgt spid="2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4335780" y="1777365"/>
            <a:ext cx="4163060" cy="22313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</a:t>
            </a:r>
            <a:r>
              <a:rPr 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基本信息</a:t>
            </a:r>
            <a:endParaRPr lang="zh-CN" sz="1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首演时间：2021年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2.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编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导：郭吉勇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3.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作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曲：杨洋、宋清淼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4.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后期视效：杨栋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5.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舞蹈演员：何灏浩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48815" y="894715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altLang="en-US" sz="2400" b="1">
                <a:ea typeface="宋体" panose="02010600030101010101" pitchFamily="2" charset="-122"/>
              </a:rPr>
              <a:t>水下舞蹈《洛神水赋》（原名《祈》）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pic>
        <p:nvPicPr>
          <p:cNvPr id="2698" name="IM 2698"/>
          <p:cNvPicPr/>
          <p:nvPr/>
        </p:nvPicPr>
        <p:blipFill>
          <a:blip r:embed="rId1"/>
          <a:stretch>
            <a:fillRect/>
          </a:stretch>
        </p:blipFill>
        <p:spPr>
          <a:xfrm>
            <a:off x="363855" y="1612265"/>
            <a:ext cx="3596005" cy="2231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717800" y="871220"/>
            <a:ext cx="5881370" cy="38030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1.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首演时间：2021年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2.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导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演：冯铮、姜小巍、徐鹏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3.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总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编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剧：夏妍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4.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音乐总监：张渠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5.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艺术顾问：许锐、许宁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6.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演出单位：北京舞蹈学院、中国歌剧舞剧院、中央芭蕾舞团等13支顶级舞团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7.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获奖情况：2021年度广播电视创新创优节目；2021年第四季度优秀网络视听作品推选活动优秀作品；第27届电视文艺“星光奖”电视综艺节目（提名）；2022年中美电视节年度最佳文化综艺节目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35325" y="410845"/>
            <a:ext cx="4572000" cy="460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spAutoFit/>
          </a:bodyPr>
          <a:p>
            <a:pPr indent="0" algn="ctr"/>
            <a:r>
              <a:rPr lang="zh-CN" altLang="en-US" sz="2400" b="1">
                <a:ea typeface="宋体" panose="02010600030101010101" pitchFamily="2" charset="-122"/>
                <a:sym typeface="+mn-ea"/>
              </a:rPr>
              <a:t>《舞千年》</a:t>
            </a:r>
            <a:endParaRPr lang="zh-CN" altLang="en-US" sz="2400" b="1"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2716" name="IM 2716"/>
          <p:cNvPicPr/>
          <p:nvPr/>
        </p:nvPicPr>
        <p:blipFill>
          <a:blip r:embed="rId1"/>
          <a:stretch>
            <a:fillRect/>
          </a:stretch>
        </p:blipFill>
        <p:spPr>
          <a:xfrm>
            <a:off x="219710" y="66040"/>
            <a:ext cx="2139315" cy="33661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0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1439545"/>
            <a:ext cx="2605405" cy="3743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99398" y="4080303"/>
            <a:ext cx="1480593" cy="106319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517130" y="1548130"/>
            <a:ext cx="943610" cy="27305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234403" y="1711030"/>
            <a:ext cx="29413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感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谢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观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看 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8890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437935" y="3021750"/>
            <a:ext cx="2886235" cy="2121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02392" y="212524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780540" y="2329180"/>
            <a:ext cx="4458970" cy="543560"/>
            <a:chOff x="1833958" y="1758817"/>
            <a:chExt cx="2957271" cy="465539"/>
          </a:xfrm>
        </p:grpSpPr>
        <p:sp>
          <p:nvSpPr>
            <p:cNvPr id="18" name="MH_Entry_2">
              <a:hlinkClick r:id="rId4" action="ppaction://hlinksldjump"/>
            </p:cNvPr>
            <p:cNvSpPr/>
            <p:nvPr>
              <p:custDataLst>
                <p:tags r:id="rId5"/>
              </p:custDataLst>
            </p:nvPr>
          </p:nvSpPr>
          <p:spPr>
            <a:xfrm>
              <a:off x="2263757" y="1860539"/>
              <a:ext cx="2527472" cy="363817"/>
            </a:xfrm>
            <a:prstGeom prst="rect">
              <a:avLst/>
            </a:prstGeom>
            <a:solidFill>
              <a:srgbClr val="DAA7E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81000" tIns="0" rIns="405000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1800" b="1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zh-CN" altLang="en-US" sz="1800" b="1" dirty="0">
                  <a:solidFill>
                    <a:srgbClr val="FFFFFF"/>
                  </a:solidFill>
                  <a:cs typeface="+mn-ea"/>
                  <a:sym typeface="+mn-lt"/>
                </a:rPr>
                <a:t>我国新媒体舞蹈发展概况</a:t>
              </a:r>
              <a:endParaRPr lang="zh-CN" altLang="en-US" sz="18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" name="MH_Number_2">
              <a:hlinkClick r:id="rId4" action="ppaction://hlinksldjump"/>
            </p:cNvPr>
            <p:cNvSpPr/>
            <p:nvPr>
              <p:custDataLst>
                <p:tags r:id="rId6"/>
              </p:custDataLst>
            </p:nvPr>
          </p:nvSpPr>
          <p:spPr>
            <a:xfrm>
              <a:off x="1833958" y="1758817"/>
              <a:ext cx="477452" cy="465539"/>
            </a:xfrm>
            <a:custGeom>
              <a:avLst/>
              <a:gdLst>
                <a:gd name="connsiteX0" fmla="*/ 0 w 640080"/>
                <a:gd name="connsiteY0" fmla="*/ 0 h 662940"/>
                <a:gd name="connsiteX1" fmla="*/ 0 w 640080"/>
                <a:gd name="connsiteY1" fmla="*/ 502920 h 662940"/>
                <a:gd name="connsiteX2" fmla="*/ 640080 w 640080"/>
                <a:gd name="connsiteY2" fmla="*/ 662940 h 662940"/>
                <a:gd name="connsiteX3" fmla="*/ 640080 w 640080"/>
                <a:gd name="connsiteY3" fmla="*/ 160020 h 662940"/>
                <a:gd name="connsiteX4" fmla="*/ 0 w 640080"/>
                <a:gd name="connsiteY4" fmla="*/ 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" h="662940">
                  <a:moveTo>
                    <a:pt x="0" y="0"/>
                  </a:moveTo>
                  <a:lnTo>
                    <a:pt x="0" y="502920"/>
                  </a:lnTo>
                  <a:lnTo>
                    <a:pt x="640080" y="662940"/>
                  </a:lnTo>
                  <a:lnTo>
                    <a:pt x="640080" y="160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3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800" b="1">
                  <a:solidFill>
                    <a:srgbClr val="FFFFFF"/>
                  </a:solidFill>
                  <a:cs typeface="+mn-ea"/>
                  <a:sym typeface="+mn-lt"/>
                </a:rPr>
                <a:t>02</a:t>
              </a:r>
              <a:endParaRPr lang="zh-CN" altLang="en-US" sz="1800" b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750695" y="3289935"/>
            <a:ext cx="4489450" cy="590550"/>
            <a:chOff x="2757" y="4251"/>
            <a:chExt cx="7182" cy="930"/>
          </a:xfrm>
        </p:grpSpPr>
        <p:grpSp>
          <p:nvGrpSpPr>
            <p:cNvPr id="7" name="组合 6"/>
            <p:cNvGrpSpPr/>
            <p:nvPr/>
          </p:nvGrpSpPr>
          <p:grpSpPr>
            <a:xfrm>
              <a:off x="2757" y="4251"/>
              <a:ext cx="7182" cy="930"/>
              <a:chOff x="2541921" y="2747210"/>
              <a:chExt cx="2980639" cy="431632"/>
            </a:xfrm>
          </p:grpSpPr>
          <p:sp>
            <p:nvSpPr>
              <p:cNvPr id="21" name="MH_Entry_3">
                <a:hlinkClick r:id="rId7" action="ppaction://hlinksldjump"/>
              </p:cNvPr>
              <p:cNvSpPr/>
              <p:nvPr>
                <p:custDataLst>
                  <p:tags r:id="rId8"/>
                </p:custDataLst>
              </p:nvPr>
            </p:nvSpPr>
            <p:spPr>
              <a:xfrm>
                <a:off x="2995118" y="2853494"/>
                <a:ext cx="2527442" cy="325348"/>
              </a:xfrm>
              <a:prstGeom prst="rect">
                <a:avLst/>
              </a:prstGeom>
              <a:solidFill>
                <a:srgbClr val="DAA7E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81000" tIns="0" rIns="405000" bIns="0" anchor="ctr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sz="1800" b="1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MH_Number_3">
                <a:hlinkClick r:id="rId7" action="ppaction://hlinksldjump"/>
              </p:cNvPr>
              <p:cNvSpPr/>
              <p:nvPr>
                <p:custDataLst>
                  <p:tags r:id="rId9"/>
                </p:custDataLst>
              </p:nvPr>
            </p:nvSpPr>
            <p:spPr>
              <a:xfrm>
                <a:off x="2541921" y="2747210"/>
                <a:ext cx="452251" cy="431632"/>
              </a:xfrm>
              <a:custGeom>
                <a:avLst/>
                <a:gdLst>
                  <a:gd name="connsiteX0" fmla="*/ 0 w 640080"/>
                  <a:gd name="connsiteY0" fmla="*/ 0 h 662940"/>
                  <a:gd name="connsiteX1" fmla="*/ 0 w 640080"/>
                  <a:gd name="connsiteY1" fmla="*/ 502920 h 662940"/>
                  <a:gd name="connsiteX2" fmla="*/ 640080 w 640080"/>
                  <a:gd name="connsiteY2" fmla="*/ 662940 h 662940"/>
                  <a:gd name="connsiteX3" fmla="*/ 640080 w 640080"/>
                  <a:gd name="connsiteY3" fmla="*/ 160020 h 662940"/>
                  <a:gd name="connsiteX4" fmla="*/ 0 w 640080"/>
                  <a:gd name="connsiteY4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0080" h="662940">
                    <a:moveTo>
                      <a:pt x="0" y="0"/>
                    </a:moveTo>
                    <a:lnTo>
                      <a:pt x="0" y="502920"/>
                    </a:lnTo>
                    <a:lnTo>
                      <a:pt x="640080" y="662940"/>
                    </a:lnTo>
                    <a:lnTo>
                      <a:pt x="640080" y="1600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36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1800" b="1">
                    <a:solidFill>
                      <a:srgbClr val="FFFFFF"/>
                    </a:solidFill>
                    <a:cs typeface="+mn-ea"/>
                    <a:sym typeface="+mn-lt"/>
                  </a:rPr>
                  <a:t>03</a:t>
                </a:r>
                <a:endParaRPr lang="zh-CN" altLang="en-US" sz="1800" b="1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3450" y="4479"/>
              <a:ext cx="6377" cy="5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noAutofit/>
            </a:bodyPr>
            <a:p>
              <a:pPr indent="177800"/>
              <a:r>
                <a:rPr lang="en-US" altLang="zh-CN" sz="1800" b="1" dirty="0">
                  <a:solidFill>
                    <a:srgbClr val="FFFFFF"/>
                  </a:solidFill>
                  <a:cs typeface="+mn-ea"/>
                </a:rPr>
                <a:t>           </a:t>
              </a:r>
              <a:r>
                <a:rPr lang="zh-CN" altLang="en-US" sz="1800" b="1" dirty="0">
                  <a:solidFill>
                    <a:srgbClr val="FFFFFF"/>
                  </a:solidFill>
                  <a:cs typeface="+mn-ea"/>
                </a:rPr>
                <a:t>新媒体舞蹈作品鉴赏</a:t>
              </a:r>
              <a:endParaRPr lang="zh-CN" altLang="en-US" sz="1800" b="1" dirty="0">
                <a:solidFill>
                  <a:srgbClr val="FFFFFF"/>
                </a:solidFill>
                <a:cs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816100" y="1360170"/>
            <a:ext cx="4423410" cy="577850"/>
            <a:chOff x="2860" y="1954"/>
            <a:chExt cx="6966" cy="910"/>
          </a:xfrm>
        </p:grpSpPr>
        <p:grpSp>
          <p:nvGrpSpPr>
            <p:cNvPr id="5" name="组合 4"/>
            <p:cNvGrpSpPr/>
            <p:nvPr/>
          </p:nvGrpSpPr>
          <p:grpSpPr>
            <a:xfrm>
              <a:off x="2860" y="1954"/>
              <a:ext cx="6966" cy="909"/>
              <a:chOff x="2492893" y="1337687"/>
              <a:chExt cx="3086026" cy="467830"/>
            </a:xfrm>
          </p:grpSpPr>
          <p:sp>
            <p:nvSpPr>
              <p:cNvPr id="15" name="MH_Entry_1">
                <a:hlinkClick r:id="rId10" action="ppaction://hlinksldjump"/>
              </p:cNvPr>
              <p:cNvSpPr/>
              <p:nvPr>
                <p:custDataLst>
                  <p:tags r:id="rId11"/>
                </p:custDataLst>
              </p:nvPr>
            </p:nvSpPr>
            <p:spPr>
              <a:xfrm>
                <a:off x="2944685" y="1462320"/>
                <a:ext cx="2634234" cy="343197"/>
              </a:xfrm>
              <a:prstGeom prst="rect">
                <a:avLst/>
              </a:prstGeom>
              <a:solidFill>
                <a:srgbClr val="DAA7E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81000" tIns="0" rIns="405000" bIns="0" anchor="ctr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sz="1800" b="1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MH_Number_1">
                <a:hlinkClick r:id="rId10" action="ppaction://hlinksldjump"/>
              </p:cNvPr>
              <p:cNvSpPr/>
              <p:nvPr>
                <p:custDataLst>
                  <p:tags r:id="rId12"/>
                </p:custDataLst>
              </p:nvPr>
            </p:nvSpPr>
            <p:spPr>
              <a:xfrm>
                <a:off x="2492893" y="1337687"/>
                <a:ext cx="451792" cy="467830"/>
              </a:xfrm>
              <a:custGeom>
                <a:avLst/>
                <a:gdLst>
                  <a:gd name="connsiteX0" fmla="*/ 0 w 640080"/>
                  <a:gd name="connsiteY0" fmla="*/ 0 h 662940"/>
                  <a:gd name="connsiteX1" fmla="*/ 0 w 640080"/>
                  <a:gd name="connsiteY1" fmla="*/ 502920 h 662940"/>
                  <a:gd name="connsiteX2" fmla="*/ 640080 w 640080"/>
                  <a:gd name="connsiteY2" fmla="*/ 662940 h 662940"/>
                  <a:gd name="connsiteX3" fmla="*/ 640080 w 640080"/>
                  <a:gd name="connsiteY3" fmla="*/ 160020 h 662940"/>
                  <a:gd name="connsiteX4" fmla="*/ 0 w 640080"/>
                  <a:gd name="connsiteY4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0080" h="662940">
                    <a:moveTo>
                      <a:pt x="0" y="0"/>
                    </a:moveTo>
                    <a:lnTo>
                      <a:pt x="0" y="502920"/>
                    </a:lnTo>
                    <a:lnTo>
                      <a:pt x="640080" y="662940"/>
                    </a:lnTo>
                    <a:lnTo>
                      <a:pt x="640080" y="1600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36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1800" b="1">
                    <a:solidFill>
                      <a:srgbClr val="FFFFFF"/>
                    </a:solidFill>
                    <a:cs typeface="+mn-ea"/>
                    <a:sym typeface="+mn-lt"/>
                  </a:rPr>
                  <a:t>01</a:t>
                </a:r>
                <a:endParaRPr lang="zh-CN" altLang="en-US" sz="1800" b="1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6" name="文本框 125"/>
            <p:cNvSpPr txBox="1"/>
            <p:nvPr/>
          </p:nvSpPr>
          <p:spPr>
            <a:xfrm>
              <a:off x="4366" y="2284"/>
              <a:ext cx="5083" cy="5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indent="0"/>
              <a:r>
                <a:rPr lang="en-US" sz="1800" b="0"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r>
                <a:rPr lang="zh-CN" altLang="en-US" sz="1800" b="1" dirty="0">
                  <a:solidFill>
                    <a:srgbClr val="FFFFFF"/>
                  </a:solidFill>
                  <a:cs typeface="+mn-ea"/>
                </a:rPr>
                <a:t>新媒体舞蹈概念界定</a:t>
              </a:r>
              <a:endParaRPr lang="zh-CN" altLang="en-US" sz="1800" b="1" dirty="0">
                <a:solidFill>
                  <a:srgbClr val="FFFFFF"/>
                </a:solidFill>
                <a:cs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381420" y="2904275"/>
            <a:ext cx="2886235" cy="2121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09402" y="296979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0" name="MH_Title"/>
          <p:cNvSpPr/>
          <p:nvPr>
            <p:custDataLst>
              <p:tags r:id="rId4"/>
            </p:custDataLst>
          </p:nvPr>
        </p:nvSpPr>
        <p:spPr>
          <a:xfrm>
            <a:off x="2476500" y="2175510"/>
            <a:ext cx="3810000" cy="481330"/>
          </a:xfrm>
          <a:prstGeom prst="rect">
            <a:avLst/>
          </a:prstGeom>
          <a:solidFill>
            <a:srgbClr val="C677D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indent="0"/>
            <a:r>
              <a:rPr lang="en-US" altLang="zh-CN" sz="2100" b="1" dirty="0">
                <a:solidFill>
                  <a:srgbClr val="FFFFFF"/>
                </a:solidFill>
                <a:cs typeface="+mn-ea"/>
                <a:sym typeface="+mn-ea"/>
              </a:rPr>
              <a:t>        </a:t>
            </a:r>
            <a:r>
              <a:rPr lang="zh-CN" altLang="en-US" sz="2100" b="1" dirty="0">
                <a:solidFill>
                  <a:srgbClr val="FFFFFF"/>
                </a:solidFill>
                <a:cs typeface="+mn-ea"/>
                <a:sym typeface="+mn-ea"/>
              </a:rPr>
              <a:t>新媒体舞蹈概念界定</a:t>
            </a:r>
            <a:endParaRPr lang="zh-CN" altLang="en-US" sz="21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MH_Number"/>
          <p:cNvSpPr/>
          <p:nvPr>
            <p:custDataLst>
              <p:tags r:id="rId5"/>
            </p:custDataLst>
          </p:nvPr>
        </p:nvSpPr>
        <p:spPr>
          <a:xfrm>
            <a:off x="1896202" y="1982862"/>
            <a:ext cx="580291" cy="673426"/>
          </a:xfrm>
          <a:custGeom>
            <a:avLst/>
            <a:gdLst>
              <a:gd name="connsiteX0" fmla="*/ 0 w 640080"/>
              <a:gd name="connsiteY0" fmla="*/ 0 h 662940"/>
              <a:gd name="connsiteX1" fmla="*/ 0 w 640080"/>
              <a:gd name="connsiteY1" fmla="*/ 502920 h 662940"/>
              <a:gd name="connsiteX2" fmla="*/ 640080 w 640080"/>
              <a:gd name="connsiteY2" fmla="*/ 662940 h 662940"/>
              <a:gd name="connsiteX3" fmla="*/ 640080 w 640080"/>
              <a:gd name="connsiteY3" fmla="*/ 160020 h 662940"/>
              <a:gd name="connsiteX4" fmla="*/ 0 w 640080"/>
              <a:gd name="connsiteY4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662940">
                <a:moveTo>
                  <a:pt x="0" y="0"/>
                </a:moveTo>
                <a:lnTo>
                  <a:pt x="0" y="502920"/>
                </a:lnTo>
                <a:lnTo>
                  <a:pt x="640080" y="662940"/>
                </a:lnTo>
                <a:lnTo>
                  <a:pt x="640080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9836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3600" b="1">
                <a:solidFill>
                  <a:srgbClr val="FFFFFF"/>
                </a:solidFill>
                <a:cs typeface="+mn-ea"/>
                <a:sym typeface="+mn-lt"/>
              </a:rPr>
              <a:t>1</a:t>
            </a:r>
            <a:endParaRPr lang="zh-CN" altLang="en-US" sz="3600" b="1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6" name="文本框 125"/>
          <p:cNvSpPr txBox="1"/>
          <p:nvPr>
            <p:custDataLst>
              <p:tags r:id="rId6"/>
            </p:custDataLst>
          </p:nvPr>
        </p:nvSpPr>
        <p:spPr>
          <a:xfrm>
            <a:off x="2772410" y="1450340"/>
            <a:ext cx="322770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1800" b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1800" b="1" dirty="0">
                <a:solidFill>
                  <a:srgbClr val="FFFFFF"/>
                </a:solidFill>
                <a:cs typeface="+mn-ea"/>
              </a:rPr>
              <a:t>新媒体舞蹈概念界定</a:t>
            </a:r>
            <a:endParaRPr lang="zh-CN" altLang="en-US" sz="1800" b="1" dirty="0">
              <a:solidFill>
                <a:srgbClr val="FFFFFF"/>
              </a:solidFill>
              <a:cs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7"/>
            </p:custDataLst>
          </p:nvPr>
        </p:nvSpPr>
        <p:spPr>
          <a:xfrm>
            <a:off x="2899410" y="1577340"/>
            <a:ext cx="322770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1800" b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1800" b="1" dirty="0">
                <a:solidFill>
                  <a:srgbClr val="FFFFFF"/>
                </a:solidFill>
                <a:cs typeface="+mn-ea"/>
              </a:rPr>
              <a:t>新媒体舞蹈概念界定</a:t>
            </a:r>
            <a:endParaRPr lang="zh-CN" altLang="en-US" sz="1800" b="1" dirty="0">
              <a:solidFill>
                <a:srgbClr val="FFFFFF"/>
              </a:solidFill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bldLvl="0" animBg="1"/>
      <p:bldP spid="2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>
            <p:custDataLst>
              <p:tags r:id="rId1"/>
            </p:custDataLst>
          </p:nvPr>
        </p:nvSpPr>
        <p:spPr>
          <a:xfrm>
            <a:off x="64770" y="62230"/>
            <a:ext cx="4074795" cy="7581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</a:t>
            </a:r>
            <a:r>
              <a:rPr lang="en-US" altLang="zh-CN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一、</a:t>
            </a:r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新媒体舞蹈的发展背景</a:t>
            </a:r>
            <a:endParaRPr lang="en-US" altLang="zh-CN" sz="24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400" b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 b="0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 b="0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 b="0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    </a:t>
            </a:r>
            <a:endParaRPr lang="zh-CN" altLang="en-US" sz="1800" b="0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6140" y="2272665"/>
            <a:ext cx="7291705" cy="16211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/>
            <a:endParaRPr lang="zh-CN" altLang="en-US" sz="1800" b="0"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3700" y="592455"/>
            <a:ext cx="8236585" cy="217424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ea typeface="宋体" panose="02010600030101010101" pitchFamily="2" charset="-122"/>
                <a:sym typeface="+mn-ea"/>
              </a:rPr>
              <a:t>    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19世纪以来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</a:t>
            </a:r>
            <a:r>
              <a:rPr lang="en-US" altLang="zh-CN" sz="16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科学技术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的飞速发展，使传统艺术受到震荡与冲击。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20世纪后期，</a:t>
            </a:r>
            <a:r>
              <a:rPr lang="en-US" altLang="zh-CN" sz="16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信息技术革命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带来了新的艺术创新浪潮，技术革命与艺术创新合流，直接导致了</a:t>
            </a:r>
            <a:r>
              <a:rPr lang="en-US" altLang="zh-CN" sz="16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新媒体艺术</a:t>
            </a: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的兴起。”</a:t>
            </a: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20世纪以后，现代主义、后现代主义两大文艺思潮席卷全球。受其影响，舞蹈领域以皮娜·鲍什为代表的“舞蹈剧场”等表现主义舞蹈流派以及黑山学院派、激浪派等后现代舞蹈流派相继兴起，它们都不同程度地运用了录像、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装置等新媒体艺术媒介。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5" name="图片 4" descr="Img4044285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475" y="3005455"/>
            <a:ext cx="1889760" cy="188976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938270" y="3004820"/>
            <a:ext cx="3033395" cy="1890395"/>
            <a:chOff x="5744" y="4610"/>
            <a:chExt cx="4460" cy="2892"/>
          </a:xfrm>
        </p:grpSpPr>
        <p:pic>
          <p:nvPicPr>
            <p:cNvPr id="7" name="图片 6" descr="04bb712dc8964868970935c3db5d1da3_th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44" y="4610"/>
              <a:ext cx="4461" cy="2893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658" y="4610"/>
              <a:ext cx="2547" cy="90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noAutofit/>
            </a:bodyPr>
            <a:p>
              <a:pPr indent="284480"/>
              <a:r>
                <a:rPr lang="en-US" altLang="zh-CN" sz="1400" b="1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皮娜 ·鲍什</a:t>
              </a:r>
              <a:endParaRPr lang="en-US" altLang="zh-CN" sz="14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>
            <p:custDataLst>
              <p:tags r:id="rId1"/>
            </p:custDataLst>
          </p:nvPr>
        </p:nvSpPr>
        <p:spPr>
          <a:xfrm>
            <a:off x="302895" y="344805"/>
            <a:ext cx="4074795" cy="7581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</a:t>
            </a:r>
            <a:r>
              <a:rPr lang="zh-CN" altLang="en-US" sz="2400" b="0">
                <a:latin typeface="黑体" panose="02010609060101010101" charset="-122"/>
                <a:ea typeface="黑体" panose="02010609060101010101" charset="-122"/>
              </a:rPr>
              <a:t>二</a:t>
            </a:r>
            <a:r>
              <a:rPr lang="en-US" altLang="zh-CN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</a:t>
            </a:r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新媒体舞蹈的概念</a:t>
            </a:r>
            <a:endParaRPr lang="en-US" altLang="zh-CN" sz="24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400" b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 b="0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 b="0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 b="0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    </a:t>
            </a:r>
            <a:endParaRPr lang="zh-CN" altLang="en-US" sz="1800" b="0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6140" y="2272665"/>
            <a:ext cx="7291705" cy="16211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/>
            <a:endParaRPr lang="zh-CN" altLang="en-US" sz="1800" b="0"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6735" y="2767965"/>
            <a:ext cx="7611110" cy="139319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 lang="zh-CN" altLang="en-US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新媒体舞蹈是一种结合了新媒体技术的全新舞蹈形式。作为一种新兴的舞蹈种类，它伴随着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20世纪60年代的“先锋派”</a:t>
            </a:r>
            <a:r>
              <a:rPr lang="zh-CN" altLang="en-US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而出，充分展示出其后现代的艺术风格。</a:t>
            </a:r>
            <a:endParaRPr lang="zh-CN" altLang="en-US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4835" y="1134110"/>
            <a:ext cx="7609205" cy="1476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spAutoFit/>
          </a:bodyPr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8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18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关于新媒体艺术的概念，国内外专家都从不同层面提出过自己的观点。马晓翔在《新媒体艺术透视》一书中将其概括为“不仅是计算机合作与兼容数码技术创作作品的方式，也是用计算机的计算力量和技术来创造新符号、新意义、新的交流与形式的方式”。</a:t>
            </a:r>
            <a:endParaRPr lang="zh-CN" altLang="en-US" sz="1800" b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>
            <p:custDataLst>
              <p:tags r:id="rId1"/>
            </p:custDataLst>
          </p:nvPr>
        </p:nvSpPr>
        <p:spPr>
          <a:xfrm>
            <a:off x="398145" y="588010"/>
            <a:ext cx="4074795" cy="7581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</a:t>
            </a:r>
            <a:r>
              <a:rPr lang="zh-CN" altLang="en-US" sz="2400" b="0">
                <a:latin typeface="黑体" panose="02010609060101010101" charset="-122"/>
                <a:ea typeface="黑体" panose="02010609060101010101" charset="-122"/>
              </a:rPr>
              <a:t>三</a:t>
            </a:r>
            <a:r>
              <a:rPr lang="en-US" altLang="zh-CN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</a:t>
            </a:r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新媒体舞蹈的分类</a:t>
            </a:r>
            <a:endParaRPr lang="en-US" altLang="zh-CN" sz="24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400" b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 b="0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 b="0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 b="0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    </a:t>
            </a:r>
            <a:endParaRPr lang="zh-CN" altLang="en-US" sz="1800" b="0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6140" y="2272665"/>
            <a:ext cx="7291705" cy="16211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/>
            <a:endParaRPr lang="zh-CN" altLang="en-US" sz="1800" b="0"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8500" y="1614170"/>
            <a:ext cx="7626985" cy="270319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新媒体舞蹈主要分为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多媒体舞蹈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影像舞蹈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和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装置舞蹈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三类。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两个重要发展方向：一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舞蹈表演艺术的数字化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    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二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、数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字技术推动舞蹈艺术创作与传播的变革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09402" y="296979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0" name="MH_Title"/>
          <p:cNvSpPr/>
          <p:nvPr>
            <p:custDataLst>
              <p:tags r:id="rId4"/>
            </p:custDataLst>
          </p:nvPr>
        </p:nvSpPr>
        <p:spPr>
          <a:xfrm>
            <a:off x="2431415" y="2263140"/>
            <a:ext cx="3692525" cy="497840"/>
          </a:xfrm>
          <a:prstGeom prst="rect">
            <a:avLst/>
          </a:prstGeom>
          <a:solidFill>
            <a:srgbClr val="C677D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100" b="1" dirty="0">
                <a:solidFill>
                  <a:srgbClr val="FFFFFF"/>
                </a:solidFill>
                <a:cs typeface="+mn-ea"/>
                <a:sym typeface="+mn-lt"/>
              </a:rPr>
              <a:t>  </a:t>
            </a:r>
            <a:r>
              <a:rPr lang="zh-CN" sz="2100" b="1" dirty="0">
                <a:solidFill>
                  <a:srgbClr val="FFFFFF"/>
                </a:solidFill>
                <a:cs typeface="+mn-ea"/>
                <a:sym typeface="+mn-lt"/>
              </a:rPr>
              <a:t>我国</a:t>
            </a:r>
            <a:r>
              <a:rPr sz="2100" b="1" dirty="0">
                <a:solidFill>
                  <a:srgbClr val="FFFFFF"/>
                </a:solidFill>
                <a:cs typeface="+mn-ea"/>
                <a:sym typeface="+mn-lt"/>
              </a:rPr>
              <a:t>新媒体舞蹈发展概况</a:t>
            </a:r>
            <a:endParaRPr lang="zh-CN" altLang="en-US" sz="21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MH_Number"/>
          <p:cNvSpPr/>
          <p:nvPr>
            <p:custDataLst>
              <p:tags r:id="rId5"/>
            </p:custDataLst>
          </p:nvPr>
        </p:nvSpPr>
        <p:spPr>
          <a:xfrm>
            <a:off x="1851117" y="2088272"/>
            <a:ext cx="580291" cy="673426"/>
          </a:xfrm>
          <a:custGeom>
            <a:avLst/>
            <a:gdLst>
              <a:gd name="connsiteX0" fmla="*/ 0 w 640080"/>
              <a:gd name="connsiteY0" fmla="*/ 0 h 662940"/>
              <a:gd name="connsiteX1" fmla="*/ 0 w 640080"/>
              <a:gd name="connsiteY1" fmla="*/ 502920 h 662940"/>
              <a:gd name="connsiteX2" fmla="*/ 640080 w 640080"/>
              <a:gd name="connsiteY2" fmla="*/ 662940 h 662940"/>
              <a:gd name="connsiteX3" fmla="*/ 640080 w 640080"/>
              <a:gd name="connsiteY3" fmla="*/ 160020 h 662940"/>
              <a:gd name="connsiteX4" fmla="*/ 0 w 640080"/>
              <a:gd name="connsiteY4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662940">
                <a:moveTo>
                  <a:pt x="0" y="0"/>
                </a:moveTo>
                <a:lnTo>
                  <a:pt x="0" y="502920"/>
                </a:lnTo>
                <a:lnTo>
                  <a:pt x="640080" y="662940"/>
                </a:lnTo>
                <a:lnTo>
                  <a:pt x="640080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9836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3600" b="1" dirty="0" smtClean="0">
                <a:solidFill>
                  <a:srgbClr val="FFFFFF"/>
                </a:solidFill>
                <a:cs typeface="+mn-ea"/>
                <a:sym typeface="+mn-lt"/>
              </a:rPr>
              <a:t>2</a:t>
            </a:r>
            <a:endParaRPr lang="zh-CN" altLang="en-US" sz="36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bldLvl="0" animBg="1"/>
      <p:bldP spid="2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48690" y="982345"/>
            <a:ext cx="7082790" cy="36410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  </a:t>
            </a:r>
            <a:r>
              <a:rPr lang="en-US" altLang="zh-CN" sz="20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新媒体舞蹈艺术的发展首先得益于</a:t>
            </a:r>
            <a:r>
              <a:rPr lang="zh-CN" altLang="en-US" sz="2000" b="1">
                <a:solidFill>
                  <a:schemeClr val="accent3"/>
                </a:solidFill>
                <a:ea typeface="宋体" panose="02010600030101010101" pitchFamily="2" charset="-122"/>
              </a:rPr>
              <a:t>电影摄像技术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的成熟。</a:t>
            </a:r>
            <a:endParaRPr lang="en-US" altLang="zh-CN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en-US" altLang="zh-CN" sz="2000" i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记录与保护舞蹈</a:t>
            </a:r>
            <a:r>
              <a:rPr lang="zh-CN" altLang="en-US" sz="2000" i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endParaRPr lang="en-US" altLang="zh-CN" sz="2000" i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i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以蒙太奇的艺术形式，创造出超乎寻常的视觉观感；</a:t>
            </a:r>
            <a:endParaRPr lang="en-US" altLang="zh-CN" sz="2000" i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i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运用动作捕捉系统记录舞蹈，并将其再现于计算机屏幕的三维空间等。</a:t>
            </a:r>
            <a:endParaRPr lang="en-US" altLang="zh-CN" sz="2000" i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4" name="文本框 93"/>
          <p:cNvSpPr txBox="1"/>
          <p:nvPr>
            <p:custDataLst>
              <p:tags r:id="rId1"/>
            </p:custDataLst>
          </p:nvPr>
        </p:nvSpPr>
        <p:spPr>
          <a:xfrm>
            <a:off x="2992755" y="2787015"/>
            <a:ext cx="1126490" cy="574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noAutofit/>
          </a:bodyPr>
          <a:p>
            <a:pPr indent="284480"/>
            <a:r>
              <a:rPr lang="zh-CN" altLang="en-US" sz="2000" b="1">
                <a:solidFill>
                  <a:schemeClr val="bg1"/>
                </a:solidFill>
                <a:ea typeface="宋体" panose="02010600030101010101" pitchFamily="2" charset="-122"/>
              </a:rPr>
              <a:t>成熟</a:t>
            </a:r>
            <a:endParaRPr lang="zh-CN" altLang="en-US" sz="2000" b="1">
              <a:solidFill>
                <a:schemeClr val="bg1"/>
              </a:solidFill>
              <a:ea typeface="宋体" panose="02010600030101010101" pitchFamily="2" charset="-122"/>
            </a:endParaRPr>
          </a:p>
          <a:p>
            <a:pPr indent="284480"/>
            <a:r>
              <a:rPr lang="zh-CN" altLang="en-US" sz="2000" b="1">
                <a:solidFill>
                  <a:schemeClr val="bg1"/>
                </a:solidFill>
                <a:ea typeface="宋体" panose="02010600030101010101" pitchFamily="2" charset="-122"/>
              </a:rPr>
              <a:t>阶段</a:t>
            </a:r>
            <a:endParaRPr lang="zh-CN" altLang="en-US" sz="2000" b="1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NUMBER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UNIT_PLACING_PICTURE_USER_VIEWPORT" val="{&quot;height&quot;:666,&quot;width&quot;:11846}"/>
</p:tagLst>
</file>

<file path=ppt/tags/tag14.xml><?xml version="1.0" encoding="utf-8"?>
<p:tagLst xmlns:p="http://schemas.openxmlformats.org/presentationml/2006/main">
  <p:tag name="KSO_WM_UNIT_PLACING_PICTURE_USER_VIEWPORT" val="{&quot;height&quot;:666,&quot;width&quot;:11846}"/>
</p:tagLst>
</file>

<file path=ppt/tags/tag15.xml><?xml version="1.0" encoding="utf-8"?>
<p:tagLst xmlns:p="http://schemas.openxmlformats.org/presentationml/2006/main">
  <p:tag name="KSO_WM_UNIT_PLACING_PICTURE_USER_VIEWPORT" val="{&quot;height&quot;:666,&quot;width&quot;:11846}"/>
</p:tagLst>
</file>

<file path=ppt/tags/tag16.xml><?xml version="1.0" encoding="utf-8"?>
<p:tagLst xmlns:p="http://schemas.openxmlformats.org/presentationml/2006/main">
  <p:tag name="MH" val="20170401212220"/>
  <p:tag name="MH_LIBRARY" val="CONTENTS"/>
  <p:tag name="MH_TYPE" val="TITLE"/>
  <p:tag name="ID" val="547146"/>
</p:tagLst>
</file>

<file path=ppt/tags/tag17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NUMBER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MH" val="20170401212220"/>
  <p:tag name="MH_LIBRARY" val="CONTENTS"/>
  <p:tag name="MH_TYPE" val="TITLE"/>
  <p:tag name="ID" val="547146"/>
</p:tagLst>
</file>

<file path=ppt/tags/tag21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NUMBER"/>
</p:tagLst>
</file>

<file path=ppt/tags/tag22.xml><?xml version="1.0" encoding="utf-8"?>
<p:tagLst xmlns:p="http://schemas.openxmlformats.org/presentationml/2006/main">
  <p:tag name="MH_CONTENTSID" val="290"/>
  <p:tag name="MH_SECTIONID" val="291,292,293,294,"/>
  <p:tag name="KSO_WPP_MARK_KEY" val="96ab9f3a-ef56-4154-ba60-01cc66e49e2a"/>
  <p:tag name="COMMONDATA" val="eyJoZGlkIjoiMTY3OTNhODFkZmQ1ZDY0ZDZkYjNmOWQ2ZDMxNDhmZjEifQ=="/>
</p:tagLst>
</file>

<file path=ppt/tags/tag3.xml><?xml version="1.0" encoding="utf-8"?>
<p:tagLst xmlns:p="http://schemas.openxmlformats.org/presentationml/2006/main">
  <p:tag name="MH" val="20170401212220"/>
  <p:tag name="MH_LIBRARY" val="CONTENTS"/>
  <p:tag name="MH_TYPE" val="ENTRY"/>
  <p:tag name="ID" val="547146"/>
  <p:tag name="MH_ORDER" val="2"/>
</p:tagLst>
</file>

<file path=ppt/tags/tag4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2"/>
</p:tagLst>
</file>

<file path=ppt/tags/tag5.xml><?xml version="1.0" encoding="utf-8"?>
<p:tagLst xmlns:p="http://schemas.openxmlformats.org/presentationml/2006/main">
  <p:tag name="MH" val="20170401212220"/>
  <p:tag name="MH_LIBRARY" val="CONTENTS"/>
  <p:tag name="MH_TYPE" val="ENTRY"/>
  <p:tag name="ID" val="547146"/>
  <p:tag name="MH_ORDER" val="3"/>
</p:tagLst>
</file>

<file path=ppt/tags/tag6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3"/>
</p:tagLst>
</file>

<file path=ppt/tags/tag7.xml><?xml version="1.0" encoding="utf-8"?>
<p:tagLst xmlns:p="http://schemas.openxmlformats.org/presentationml/2006/main">
  <p:tag name="MH" val="20170401212220"/>
  <p:tag name="MH_LIBRARY" val="CONTENTS"/>
  <p:tag name="MH_TYPE" val="ENTRY"/>
  <p:tag name="ID" val="547146"/>
  <p:tag name="MH_ORDER" val="1"/>
</p:tagLst>
</file>

<file path=ppt/tags/tag8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1"/>
</p:tagLst>
</file>

<file path=ppt/tags/tag9.xml><?xml version="1.0" encoding="utf-8"?>
<p:tagLst xmlns:p="http://schemas.openxmlformats.org/presentationml/2006/main">
  <p:tag name="MH" val="20170401212220"/>
  <p:tag name="MH_LIBRARY" val="CONTENTS"/>
  <p:tag name="MH_TYPE" val="TITLE"/>
  <p:tag name="ID" val="547146"/>
</p:tagLst>
</file>

<file path=ppt/theme/theme1.xml><?xml version="1.0" encoding="utf-8"?>
<a:theme xmlns:a="http://schemas.openxmlformats.org/drawingml/2006/main" name="第一PPT，www.1ppt.com">
  <a:themeElements>
    <a:clrScheme name="自定义 8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C10E4"/>
      </a:accent1>
      <a:accent2>
        <a:srgbClr val="2E76F1"/>
      </a:accent2>
      <a:accent3>
        <a:srgbClr val="CF137C"/>
      </a:accent3>
      <a:accent4>
        <a:srgbClr val="073AA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sy5ed5o">
      <a:majorFont>
        <a:latin typeface=""/>
        <a:ea typeface="微软雅黑"/>
        <a:cs typeface=""/>
      </a:majorFont>
      <a:minorFont>
        <a:latin typeface="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Autofit/>
      </a:bodyPr>
      <a:lstStyle>
        <a:defPPr indent="284480">
          <a:defRPr lang="zh-CN" sz="1800" b="0">
            <a:solidFill>
              <a:srgbClr val="000000"/>
            </a:solidFill>
            <a:ea typeface="宋体" panose="02010600030101010101" pitchFamily="2" charset="-122"/>
          </a:defRPr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3222</Words>
  <Application>WPS 演示</Application>
  <PresentationFormat>全屏显示(16:9)</PresentationFormat>
  <Paragraphs>213</Paragraphs>
  <Slides>26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Arial</vt:lpstr>
      <vt:lpstr>宋体</vt:lpstr>
      <vt:lpstr>Wingdings</vt:lpstr>
      <vt:lpstr>等线</vt:lpstr>
      <vt:lpstr>微软雅黑</vt:lpstr>
      <vt:lpstr>Calibri</vt:lpstr>
      <vt:lpstr>方正正黑简体</vt:lpstr>
      <vt:lpstr>黑体</vt:lpstr>
      <vt:lpstr>Calibri</vt:lpstr>
      <vt:lpstr>Arial Unicode MS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舞蹈培训</dc:title>
  <dc:creator>第一PPT</dc:creator>
  <cp:keywords>www.1ppt.com</cp:keywords>
  <dc:description>www.1ppt.com</dc:description>
  <cp:lastModifiedBy>云卷云舒</cp:lastModifiedBy>
  <cp:revision>160</cp:revision>
  <dcterms:created xsi:type="dcterms:W3CDTF">2017-03-04T06:55:00Z</dcterms:created>
  <dcterms:modified xsi:type="dcterms:W3CDTF">2023-09-20T01:00:21Z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5E35B5A9AB7A4060AA6D82460336AFF3_12</vt:lpwstr>
  </property>
  <property fmtid="{D5CDD505-2E9C-101B-9397-08002B2CF9AE}" pid="3" name="KSOProductBuildVer">
    <vt:lpwstr>2052-12.1.0.15374</vt:lpwstr>
  </property>
</Properties>
</file>